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1" r:id="rId4"/>
    <p:sldId id="260" r:id="rId5"/>
    <p:sldId id="263" r:id="rId6"/>
    <p:sldId id="262" r:id="rId7"/>
    <p:sldId id="265" r:id="rId8"/>
    <p:sldId id="264" r:id="rId9"/>
    <p:sldId id="270" r:id="rId10"/>
    <p:sldId id="268" r:id="rId11"/>
    <p:sldId id="269" r:id="rId12"/>
    <p:sldId id="271" r:id="rId13"/>
    <p:sldId id="272" r:id="rId14"/>
    <p:sldId id="267" r:id="rId15"/>
    <p:sldId id="273" r:id="rId16"/>
    <p:sldId id="274" r:id="rId17"/>
    <p:sldId id="275" r:id="rId18"/>
    <p:sldId id="276" r:id="rId19"/>
    <p:sldId id="280" r:id="rId20"/>
    <p:sldId id="277" r:id="rId21"/>
    <p:sldId id="278" r:id="rId22"/>
    <p:sldId id="289" r:id="rId23"/>
    <p:sldId id="279" r:id="rId24"/>
    <p:sldId id="281" r:id="rId25"/>
    <p:sldId id="282" r:id="rId26"/>
    <p:sldId id="283" r:id="rId27"/>
    <p:sldId id="290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FF"/>
    <a:srgbClr val="FFFF99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“Software Center”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0338A-B0F4-4996-8AB1-840E8E5F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-2023" r="28230" b="72586"/>
          <a:stretch/>
        </p:blipFill>
        <p:spPr>
          <a:xfrm>
            <a:off x="1644773" y="1690688"/>
            <a:ext cx="7570248" cy="19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or “””.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Strings are immutable i.e. can’t be changed once created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[0]=‘C’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“</a:t>
            </a:r>
            <a:r>
              <a:rPr lang="en-US" sz="2000" dirty="0" err="1">
                <a:solidFill>
                  <a:srgbClr val="FF0000"/>
                </a:solidFill>
              </a:rPr>
              <a:t>kstar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“</a:t>
            </a:r>
            <a:r>
              <a:rPr lang="en-US" sz="2000" dirty="0" err="1">
                <a:solidFill>
                  <a:srgbClr val="FF0000"/>
                </a:solidFill>
              </a:rPr>
              <a:t>Blacksta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“</a:t>
            </a:r>
            <a:r>
              <a:rPr lang="en-US" sz="2000" dirty="0" err="1">
                <a:solidFill>
                  <a:srgbClr val="FF0000"/>
                </a:solidFill>
              </a:rPr>
              <a:t>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822678"/>
              </p:ext>
            </p:extLst>
          </p:nvPr>
        </p:nvGraphicFramePr>
        <p:xfrm>
          <a:off x="1534851" y="2753065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“OK” + </a:t>
            </a:r>
            <a:r>
              <a:rPr lang="en-US" sz="2000" dirty="0" err="1">
                <a:solidFill>
                  <a:srgbClr val="FF0000"/>
                </a:solidFill>
              </a:rPr>
              <a:t>str.capitalize</a:t>
            </a:r>
            <a:r>
              <a:rPr lang="en-US" sz="20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print “OK” + “</a:t>
            </a:r>
            <a:r>
              <a:rPr lang="en-US" sz="2000" dirty="0" err="1">
                <a:solidFill>
                  <a:srgbClr val="FF0000"/>
                </a:solidFill>
              </a:rPr>
              <a:t>computer”.capitalize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“Length of 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”+</a:t>
            </a:r>
            <a:r>
              <a:rPr lang="en-US" sz="2000" dirty="0" err="1">
                <a:solidFill>
                  <a:srgbClr val="FF0000"/>
                </a:solidFill>
              </a:rPr>
              <a:t>str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))</a:t>
            </a:r>
          </a:p>
          <a:p>
            <a:r>
              <a:rPr lang="en-US" sz="2000" dirty="0"/>
              <a:t>Note </a:t>
            </a:r>
            <a:r>
              <a:rPr lang="en-US" sz="2000" dirty="0" err="1"/>
              <a:t>str</a:t>
            </a:r>
            <a:r>
              <a:rPr lang="en-US" sz="2000" dirty="0"/>
              <a:t>(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)) converts 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 and </a:t>
            </a:r>
            <a:r>
              <a:rPr lang="en-US" sz="2000" dirty="0" err="1"/>
              <a:t>int</a:t>
            </a:r>
            <a:r>
              <a:rPr lang="en-US" sz="20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4C85B-35D3-4E09-9932-BD737535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of string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A351C-7C79-4DD7-B49A-2CA73A828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s=“</a:t>
            </a:r>
            <a:r>
              <a:rPr lang="en-US" dirty="0" err="1">
                <a:solidFill>
                  <a:srgbClr val="FF0000"/>
                </a:solidFill>
              </a:rPr>
              <a:t>belisha</a:t>
            </a:r>
            <a:r>
              <a:rPr lang="en-US" dirty="0">
                <a:solidFill>
                  <a:srgbClr val="FF0000"/>
                </a:solidFill>
              </a:rPr>
              <a:t> beacon”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s.capitalize</a:t>
            </a:r>
            <a:r>
              <a:rPr lang="en-US" dirty="0">
                <a:solidFill>
                  <a:srgbClr val="FF0000"/>
                </a:solidFill>
              </a:rPr>
              <a:t>()	</a:t>
            </a:r>
            <a:r>
              <a:rPr lang="en-US" dirty="0" err="1">
                <a:solidFill>
                  <a:schemeClr val="accent1"/>
                </a:solidFill>
              </a:rPr>
              <a:t>Belisha</a:t>
            </a:r>
            <a:r>
              <a:rPr lang="en-US" dirty="0">
                <a:solidFill>
                  <a:schemeClr val="accent1"/>
                </a:solidFill>
              </a:rPr>
              <a:t> beacon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s.count</a:t>
            </a:r>
            <a:r>
              <a:rPr lang="en-US" dirty="0">
                <a:solidFill>
                  <a:srgbClr val="FF0000"/>
                </a:solidFill>
              </a:rPr>
              <a:t>(‘a’)	</a:t>
            </a:r>
            <a:r>
              <a:rPr lang="en-US" dirty="0">
                <a:solidFill>
                  <a:schemeClr val="accent1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s.replace</a:t>
            </a:r>
            <a:r>
              <a:rPr lang="en-US" dirty="0">
                <a:solidFill>
                  <a:srgbClr val="FF0000"/>
                </a:solidFill>
              </a:rPr>
              <a:t>(‘</a:t>
            </a:r>
            <a:r>
              <a:rPr lang="en-US" dirty="0" err="1">
                <a:solidFill>
                  <a:srgbClr val="FF0000"/>
                </a:solidFill>
              </a:rPr>
              <a:t>e’,‘xx</a:t>
            </a:r>
            <a:r>
              <a:rPr lang="en-US" dirty="0">
                <a:solidFill>
                  <a:srgbClr val="FF0000"/>
                </a:solidFill>
              </a:rPr>
              <a:t>’) </a:t>
            </a:r>
            <a:r>
              <a:rPr lang="en-US" dirty="0" err="1">
                <a:solidFill>
                  <a:schemeClr val="accent1"/>
                </a:solidFill>
              </a:rPr>
              <a:t>bxxlisha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bxxacon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index=</a:t>
            </a:r>
            <a:r>
              <a:rPr lang="en-US" dirty="0" err="1">
                <a:solidFill>
                  <a:srgbClr val="FF0000"/>
                </a:solidFill>
              </a:rPr>
              <a:t>s.find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sha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</a:t>
            </a:r>
            <a:r>
              <a:rPr lang="en-US" dirty="0" err="1">
                <a:solidFill>
                  <a:srgbClr val="FF0000"/>
                </a:solidFill>
              </a:rPr>
              <a:t>sha</a:t>
            </a:r>
            <a:r>
              <a:rPr lang="en-US" dirty="0">
                <a:solidFill>
                  <a:srgbClr val="FF0000"/>
                </a:solidFill>
              </a:rPr>
              <a:t> occurs at ”+</a:t>
            </a:r>
            <a:r>
              <a:rPr lang="en-US" dirty="0" err="1">
                <a:solidFill>
                  <a:srgbClr val="FF0000"/>
                </a:solidFill>
              </a:rPr>
              <a:t>str</a:t>
            </a:r>
            <a:r>
              <a:rPr lang="en-US" dirty="0">
                <a:solidFill>
                  <a:srgbClr val="FF0000"/>
                </a:solidFill>
              </a:rPr>
              <a:t>(index)	</a:t>
            </a:r>
            <a:r>
              <a:rPr lang="en-US" dirty="0" err="1">
                <a:solidFill>
                  <a:schemeClr val="accent1"/>
                </a:solidFill>
              </a:rPr>
              <a:t>sha</a:t>
            </a:r>
            <a:r>
              <a:rPr lang="en-US" dirty="0">
                <a:solidFill>
                  <a:schemeClr val="accent1"/>
                </a:solidFill>
              </a:rPr>
              <a:t> occurs at 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</a:t>
            </a:r>
            <a:r>
              <a:rPr lang="en-US" dirty="0" err="1">
                <a:solidFill>
                  <a:srgbClr val="FF0000"/>
                </a:solidFill>
              </a:rPr>
              <a:t>sha</a:t>
            </a:r>
            <a:r>
              <a:rPr lang="en-US" dirty="0">
                <a:solidFill>
                  <a:srgbClr val="FF0000"/>
                </a:solidFill>
              </a:rPr>
              <a:t> occurs at”, index	</a:t>
            </a:r>
            <a:r>
              <a:rPr lang="en-US" dirty="0" err="1">
                <a:solidFill>
                  <a:schemeClr val="accent1"/>
                </a:solidFill>
              </a:rPr>
              <a:t>sha</a:t>
            </a:r>
            <a:r>
              <a:rPr lang="en-US" dirty="0">
                <a:solidFill>
                  <a:schemeClr val="accent1"/>
                </a:solidFill>
              </a:rPr>
              <a:t> occurs at 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s[1:5].replace('b','')+s[5:]	</a:t>
            </a:r>
            <a:r>
              <a:rPr lang="en-US" dirty="0" err="1">
                <a:solidFill>
                  <a:schemeClr val="accent1"/>
                </a:solidFill>
              </a:rPr>
              <a:t>elisha</a:t>
            </a:r>
            <a:r>
              <a:rPr lang="en-US" dirty="0">
                <a:solidFill>
                  <a:schemeClr val="accent1"/>
                </a:solidFill>
              </a:rPr>
              <a:t> beacon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6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exercises/excercise1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3" t="37151" r="71580" b="58528"/>
          <a:stretch/>
        </p:blipFill>
        <p:spPr>
          <a:xfrm>
            <a:off x="209451" y="2336799"/>
            <a:ext cx="2330550" cy="406402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9110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Guido van Rossum started developing his own language </a:t>
            </a:r>
            <a:br>
              <a:rPr lang="en-US" dirty="0"/>
            </a:br>
            <a:r>
              <a:rPr lang="en-US" dirty="0"/>
              <a:t>in 1989 Christmas holidays.</a:t>
            </a:r>
          </a:p>
          <a:p>
            <a:r>
              <a:rPr lang="en-US" dirty="0"/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A. No, but it helps. :) [Ref: https://docs.python.org ]</a:t>
            </a:r>
            <a:r>
              <a:rPr lang="en-US" dirty="0"/>
              <a:t>	</a:t>
            </a:r>
          </a:p>
          <a:p>
            <a:r>
              <a:rPr lang="en-US" dirty="0"/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rgbClr val="FFFF99"/>
                </a:solidFill>
              </a:rPr>
              <a:t>Misc</a:t>
            </a:r>
            <a:r>
              <a:rPr lang="en-US" dirty="0">
                <a:solidFill>
                  <a:srgbClr val="FFFF99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>
                <a:solidFill>
                  <a:srgbClr val="FFFF99"/>
                </a:solidFill>
              </a:rPr>
              <a:t>PyPI</a:t>
            </a:r>
            <a:r>
              <a:rPr lang="en-US" dirty="0">
                <a:solidFill>
                  <a:srgbClr val="FFFF99"/>
                </a:solidFill>
              </a:rPr>
              <a:t> “Python Package Index is a repository of software for the Python programming language. There are currently </a:t>
            </a:r>
            <a:r>
              <a:rPr lang="en-US" b="1" dirty="0">
                <a:solidFill>
                  <a:srgbClr val="FFFF99"/>
                </a:solidFill>
              </a:rPr>
              <a:t>132368</a:t>
            </a:r>
            <a:r>
              <a:rPr lang="en-US" dirty="0">
                <a:solidFill>
                  <a:srgbClr val="FFFF99"/>
                </a:solidFill>
              </a:rPr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14F4-E533-4D1F-9700-D7B23107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72A30-A1BF-4701-B15D-3BB7EAA48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19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</TotalTime>
  <Words>1081</Words>
  <Application>Microsoft Office PowerPoint</Application>
  <PresentationFormat>Widescreen</PresentationFormat>
  <Paragraphs>238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PowerPoint Presentation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of string operations</vt:lpstr>
      <vt:lpstr>Variables in Python</vt:lpstr>
      <vt:lpstr>Python variable names</vt:lpstr>
      <vt:lpstr>Basic arithmetic operations</vt:lpstr>
      <vt:lpstr>You are ready for exercise 1</vt:lpstr>
      <vt:lpstr>Chapter II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190</cp:revision>
  <dcterms:created xsi:type="dcterms:W3CDTF">2018-03-11T20:36:06Z</dcterms:created>
  <dcterms:modified xsi:type="dcterms:W3CDTF">2018-03-16T10:00:44Z</dcterms:modified>
</cp:coreProperties>
</file>